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56" r:id="rId2"/>
    <p:sldId id="269" r:id="rId3"/>
    <p:sldId id="260" r:id="rId4"/>
    <p:sldId id="270" r:id="rId5"/>
    <p:sldId id="271" r:id="rId6"/>
    <p:sldId id="272" r:id="rId7"/>
    <p:sldId id="265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404" y="-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B86B0F-DE28-4EA3-B401-5782254AB398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48227C-7D65-4ED9-9386-5F80A94CCA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6914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3E5060B-8017-4EF9-9168-FA103FA61D9A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8C359143-C27C-40EE-AE54-82B2C4D4A06B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275040" cy="113813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3E5060B-8017-4EF9-9168-FA103FA61D9A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C359143-C27C-40EE-AE54-82B2C4D4A06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  <p:pic>
        <p:nvPicPr>
          <p:cNvPr id="11" name="Рисунок 10" descr="CZN_5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732240" y="260648"/>
            <a:ext cx="1911110" cy="72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3E5060B-8017-4EF9-9168-FA103FA61D9A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8C359143-C27C-40EE-AE54-82B2C4D4A06B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5060B-8017-4EF9-9168-FA103FA61D9A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59143-C27C-40EE-AE54-82B2C4D4A06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5060B-8017-4EF9-9168-FA103FA61D9A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59143-C27C-40EE-AE54-82B2C4D4A06B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3E5060B-8017-4EF9-9168-FA103FA61D9A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C359143-C27C-40EE-AE54-82B2C4D4A06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5060B-8017-4EF9-9168-FA103FA61D9A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59143-C27C-40EE-AE54-82B2C4D4A06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3E5060B-8017-4EF9-9168-FA103FA61D9A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C359143-C27C-40EE-AE54-82B2C4D4A06B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3E5060B-8017-4EF9-9168-FA103FA61D9A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C359143-C27C-40EE-AE54-82B2C4D4A06B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5060B-8017-4EF9-9168-FA103FA61D9A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59143-C27C-40EE-AE54-82B2C4D4A06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5060B-8017-4EF9-9168-FA103FA61D9A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59143-C27C-40EE-AE54-82B2C4D4A06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3E5060B-8017-4EF9-9168-FA103FA61D9A}" type="datetimeFigureOut">
              <a:rPr lang="ru-RU" smtClean="0"/>
              <a:t>15.11.2016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C359143-C27C-40EE-AE54-82B2C4D4A06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1680" y="1700808"/>
            <a:ext cx="6768751" cy="2184212"/>
          </a:xfrm>
          <a:effectLst>
            <a:outerShdw blurRad="50800" dist="114300" dir="2700000" algn="tl" rotWithShape="0">
              <a:prstClr val="black">
                <a:alpha val="19000"/>
              </a:prstClr>
            </a:outerShdw>
          </a:effectLst>
        </p:spPr>
        <p:txBody>
          <a:bodyPr>
            <a:noAutofit/>
          </a:bodyPr>
          <a:lstStyle/>
          <a:p>
            <a:pPr algn="l"/>
            <a:r>
              <a:rPr lang="ru-RU" sz="3600" dirty="0" smtClean="0">
                <a:solidFill>
                  <a:srgbClr val="FF0000"/>
                </a:solidFill>
              </a:rPr>
              <a:t>Интерактивный портал </a:t>
            </a:r>
            <a:br>
              <a:rPr lang="ru-RU" sz="3600" dirty="0" smtClean="0">
                <a:solidFill>
                  <a:srgbClr val="FF0000"/>
                </a:solidFill>
              </a:rPr>
            </a:br>
            <a:r>
              <a:rPr lang="ru-RU" sz="3600" dirty="0" smtClean="0">
                <a:solidFill>
                  <a:srgbClr val="FF0000"/>
                </a:solidFill>
              </a:rPr>
              <a:t>Центра занятости населения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>
                <a:solidFill>
                  <a:schemeClr val="bg1">
                    <a:lumMod val="50000"/>
                  </a:schemeClr>
                </a:solidFill>
              </a:rPr>
              <a:t>города Москвы</a:t>
            </a:r>
            <a:endParaRPr lang="ru-RU" sz="3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71800" y="5733256"/>
            <a:ext cx="5688632" cy="720080"/>
          </a:xfrm>
        </p:spPr>
        <p:txBody>
          <a:bodyPr>
            <a:noAutofit/>
          </a:bodyPr>
          <a:lstStyle/>
          <a:p>
            <a:r>
              <a:rPr lang="en-US" sz="4400" dirty="0" smtClean="0">
                <a:solidFill>
                  <a:srgbClr val="0070C0"/>
                </a:solidFill>
              </a:rPr>
              <a:t>https://czn.mos.ru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4" name="Рисунок 3" descr="CZN_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63688" y="132268"/>
            <a:ext cx="2880000" cy="1085023"/>
          </a:xfrm>
          <a:prstGeom prst="rect">
            <a:avLst/>
          </a:prstGeom>
        </p:spPr>
      </p:pic>
      <p:pic>
        <p:nvPicPr>
          <p:cNvPr id="6" name="Рисунок 5" descr="dszn.mo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989" y="176780"/>
            <a:ext cx="2880000" cy="9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275040" cy="634082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Поиск работы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45850" y="2506088"/>
            <a:ext cx="4420146" cy="25070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7544" y="1260043"/>
            <a:ext cx="80648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Дружелюбный интерфейс, высокая скорость работы, удобство поиска вакансий делают портал надёжным помощником в поиске работы!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67544" y="2492896"/>
            <a:ext cx="316835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80000">
              <a:buClr>
                <a:schemeClr val="accent6"/>
              </a:buClr>
              <a:buFont typeface="Arial" pitchFamily="34" charset="0"/>
              <a:buChar char="•"/>
            </a:pPr>
            <a:r>
              <a:rPr lang="ru-RU" sz="1600" dirty="0" smtClean="0"/>
              <a:t>Вся информация, необходимая  для трудоустройства;</a:t>
            </a:r>
          </a:p>
          <a:p>
            <a:pPr indent="180000">
              <a:buClr>
                <a:schemeClr val="accent6"/>
              </a:buClr>
              <a:buFont typeface="Arial" pitchFamily="34" charset="0"/>
              <a:buChar char="•"/>
            </a:pPr>
            <a:r>
              <a:rPr lang="ru-RU" sz="1600" dirty="0" smtClean="0"/>
              <a:t>Помощь в выборе или смене профессии;</a:t>
            </a:r>
          </a:p>
          <a:p>
            <a:pPr indent="180000">
              <a:buClr>
                <a:schemeClr val="accent6"/>
              </a:buClr>
              <a:buFont typeface="Arial" pitchFamily="34" charset="0"/>
              <a:buChar char="•"/>
            </a:pPr>
            <a:r>
              <a:rPr lang="ru-RU" sz="1600" dirty="0" smtClean="0"/>
              <a:t>Помощь в получении дополнительного профессионального образования;</a:t>
            </a:r>
          </a:p>
          <a:p>
            <a:pPr indent="180000">
              <a:buClr>
                <a:schemeClr val="accent6"/>
              </a:buClr>
              <a:buFont typeface="Arial" pitchFamily="34" charset="0"/>
              <a:buChar char="•"/>
            </a:pPr>
            <a:r>
              <a:rPr lang="ru-RU" sz="1600" dirty="0" smtClean="0"/>
              <a:t>Психологическая поддержка.</a:t>
            </a:r>
            <a:endParaRPr lang="ru-RU" sz="1600" dirty="0"/>
          </a:p>
        </p:txBody>
      </p:sp>
      <p:pic>
        <p:nvPicPr>
          <p:cNvPr id="8" name="Рисунок 7" descr="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53166" y="3789040"/>
            <a:ext cx="1785368" cy="2586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45662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124745"/>
            <a:ext cx="8208912" cy="2952327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800" dirty="0" smtClean="0"/>
              <a:t>На портале </a:t>
            </a:r>
            <a:r>
              <a:rPr lang="ru-RU" sz="1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МОЯ</a:t>
            </a:r>
            <a:r>
              <a:rPr lang="ru-RU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РАБОТА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smtClean="0"/>
              <a:t>всегда в доступе:</a:t>
            </a:r>
          </a:p>
          <a:p>
            <a:pPr lvl="1"/>
            <a:r>
              <a:rPr lang="ru-RU" sz="1600" dirty="0" smtClean="0"/>
              <a:t>Банк резюме;</a:t>
            </a:r>
          </a:p>
          <a:p>
            <a:pPr lvl="1"/>
            <a:r>
              <a:rPr lang="ru-RU" sz="1600" dirty="0" smtClean="0"/>
              <a:t>Основные законы, нормы и правила;</a:t>
            </a:r>
          </a:p>
          <a:p>
            <a:pPr lvl="1"/>
            <a:r>
              <a:rPr lang="ru-RU" sz="1600" dirty="0" smtClean="0"/>
              <a:t>Новости </a:t>
            </a:r>
            <a:r>
              <a:rPr lang="ru-RU" sz="1600" dirty="0"/>
              <a:t>рынка </a:t>
            </a:r>
            <a:r>
              <a:rPr lang="ru-RU" sz="1600" dirty="0" smtClean="0"/>
              <a:t>занятости и информация </a:t>
            </a:r>
            <a:r>
              <a:rPr lang="ru-RU" sz="1600" dirty="0"/>
              <a:t>о ближайших </a:t>
            </a:r>
            <a:r>
              <a:rPr lang="ru-RU" sz="1600" dirty="0" smtClean="0"/>
              <a:t>мероприятиях;</a:t>
            </a:r>
          </a:p>
          <a:p>
            <a:pPr lvl="1"/>
            <a:r>
              <a:rPr lang="ru-RU" sz="1600" dirty="0" smtClean="0"/>
              <a:t>Формы документов;</a:t>
            </a:r>
          </a:p>
          <a:p>
            <a:pPr lvl="1"/>
            <a:r>
              <a:rPr lang="ru-RU" sz="1600" dirty="0" smtClean="0"/>
              <a:t>Практические рекомендации;</a:t>
            </a:r>
          </a:p>
          <a:p>
            <a:pPr lvl="1"/>
            <a:r>
              <a:rPr lang="ru-RU" sz="1600" dirty="0" smtClean="0"/>
              <a:t>Ответы на часто задаваемые вопросы;</a:t>
            </a:r>
          </a:p>
          <a:p>
            <a:pPr lvl="1"/>
            <a:r>
              <a:rPr lang="ru-RU" sz="1600" dirty="0" smtClean="0"/>
              <a:t>Услуги </a:t>
            </a:r>
            <a:r>
              <a:rPr lang="ru-RU" sz="1600" dirty="0" smtClean="0">
                <a:solidFill>
                  <a:srgbClr val="FF0000"/>
                </a:solidFill>
              </a:rPr>
              <a:t>в электронном виде </a:t>
            </a:r>
            <a:r>
              <a:rPr lang="ru-RU" sz="1600" dirty="0" smtClean="0"/>
              <a:t>(предоставление в электронном виде сведений </a:t>
            </a:r>
            <a:r>
              <a:rPr lang="ru-RU" sz="1600" dirty="0"/>
              <a:t>о </a:t>
            </a:r>
            <a:r>
              <a:rPr lang="ru-RU" sz="1600" dirty="0" smtClean="0"/>
              <a:t>вакансиях, о </a:t>
            </a:r>
            <a:r>
              <a:rPr lang="ru-RU" sz="1600" dirty="0"/>
              <a:t>высвобождении работников, отчетов по квотированию, приостановке </a:t>
            </a:r>
            <a:r>
              <a:rPr lang="ru-RU" sz="1600" dirty="0" smtClean="0"/>
              <a:t>производства и пр.).</a:t>
            </a:r>
            <a:endParaRPr lang="ru-RU" sz="1600" dirty="0"/>
          </a:p>
          <a:p>
            <a:pPr lvl="1"/>
            <a:endParaRPr lang="ru-RU" sz="1600" dirty="0" smtClean="0"/>
          </a:p>
          <a:p>
            <a:pPr>
              <a:buNone/>
            </a:pPr>
            <a:endParaRPr lang="ru-RU" sz="1800" dirty="0"/>
          </a:p>
        </p:txBody>
      </p:sp>
      <p:pic>
        <p:nvPicPr>
          <p:cNvPr id="1026" name="Picture 2" descr="C:\Users\КоломацкийИИ\Desktop\Рабочая\SMM\2016.11\10\1426325326_3c9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872" y="4506910"/>
            <a:ext cx="2642592" cy="2298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Объект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42956"/>
            <a:ext cx="4896544" cy="2785301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457200" y="274638"/>
            <a:ext cx="6275040" cy="634082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rgbClr val="FF0000"/>
                </a:solidFill>
              </a:rPr>
              <a:t>Поиск работников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124745"/>
            <a:ext cx="8136904" cy="52565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Услуга</a:t>
            </a:r>
            <a:r>
              <a:rPr lang="ru-RU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Предоставление </a:t>
            </a:r>
            <a:r>
              <a:rPr lang="ru-RU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сведений о вакансиях</a:t>
            </a:r>
            <a:r>
              <a:rPr lang="ru-RU" dirty="0" smtClean="0"/>
              <a:t>:</a:t>
            </a:r>
          </a:p>
          <a:p>
            <a:pPr indent="176213"/>
            <a:r>
              <a:rPr lang="ru-RU" sz="1600" dirty="0">
                <a:solidFill>
                  <a:prstClr val="black"/>
                </a:solidFill>
              </a:rPr>
              <a:t>Предоставление </a:t>
            </a:r>
            <a:r>
              <a:rPr lang="ru-RU" sz="1600" dirty="0" smtClean="0">
                <a:solidFill>
                  <a:prstClr val="black"/>
                </a:solidFill>
              </a:rPr>
              <a:t>через портал информации </a:t>
            </a:r>
            <a:r>
              <a:rPr lang="ru-RU" sz="1600" dirty="0">
                <a:solidFill>
                  <a:prstClr val="black"/>
                </a:solidFill>
              </a:rPr>
              <a:t>об имеющихся вакансиях или </a:t>
            </a:r>
            <a:r>
              <a:rPr lang="ru-RU" sz="1600" dirty="0" smtClean="0">
                <a:solidFill>
                  <a:prstClr val="black"/>
                </a:solidFill>
              </a:rPr>
              <a:t>об их отсутствии. Доступно </a:t>
            </a:r>
            <a:r>
              <a:rPr lang="ru-RU" sz="1600" dirty="0">
                <a:solidFill>
                  <a:prstClr val="black"/>
                </a:solidFill>
              </a:rPr>
              <a:t>выполнение операций с уже поданными в </a:t>
            </a:r>
            <a:r>
              <a:rPr lang="ru-RU" sz="1600" dirty="0" smtClean="0">
                <a:solidFill>
                  <a:prstClr val="black"/>
                </a:solidFill>
              </a:rPr>
              <a:t>ЦЗН вакансиями.</a:t>
            </a:r>
            <a:endParaRPr lang="ru-RU" dirty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Услуга</a:t>
            </a:r>
            <a:r>
              <a:rPr lang="ru-RU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Поиск работников:</a:t>
            </a:r>
            <a:endParaRPr lang="ru-RU" b="1" u="sng" dirty="0">
              <a:solidFill>
                <a:prstClr val="black"/>
              </a:solidFill>
            </a:endParaRPr>
          </a:p>
          <a:p>
            <a:pPr indent="176213"/>
            <a:r>
              <a:rPr lang="ru-RU" sz="1600" dirty="0">
                <a:solidFill>
                  <a:prstClr val="black"/>
                </a:solidFill>
              </a:rPr>
              <a:t>Подача заявлений на оказание услуг содействия в подборе персонала</a:t>
            </a:r>
            <a:r>
              <a:rPr lang="ru-RU" sz="1600" dirty="0" smtClean="0">
                <a:solidFill>
                  <a:prstClr val="black"/>
                </a:solidFill>
              </a:rPr>
              <a:t>.</a:t>
            </a:r>
            <a:endParaRPr lang="ru-RU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457200" y="274638"/>
            <a:ext cx="6275040" cy="634082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solidFill>
                  <a:srgbClr val="FF0000"/>
                </a:solidFill>
              </a:rPr>
              <a:t>Услуги Работодателям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355096"/>
            <a:ext cx="6408251" cy="25140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88626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1121218"/>
            <a:ext cx="5832648" cy="53321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/>
              <a:t>Теперь подать в </a:t>
            </a:r>
            <a:r>
              <a:rPr lang="ru-RU" sz="1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ЦЗН</a:t>
            </a:r>
            <a:r>
              <a:rPr lang="ru-RU" sz="1800" dirty="0" smtClean="0">
                <a:solidFill>
                  <a:srgbClr val="FF0000"/>
                </a:solidFill>
              </a:rPr>
              <a:t> </a:t>
            </a:r>
            <a:r>
              <a:rPr lang="ru-RU" sz="1800" dirty="0">
                <a:solidFill>
                  <a:prstClr val="black"/>
                </a:solidFill>
              </a:rPr>
              <a:t>сведения о предстоящем высвобождении работников </a:t>
            </a:r>
            <a:r>
              <a:rPr lang="ru-RU" sz="1800" dirty="0" smtClean="0">
                <a:solidFill>
                  <a:prstClr val="black"/>
                </a:solidFill>
              </a:rPr>
              <a:t>стало возможным не выходя из офиса - </a:t>
            </a:r>
            <a:r>
              <a:rPr lang="ru-RU" sz="1800" dirty="0" smtClean="0"/>
              <a:t>через портал </a:t>
            </a:r>
            <a:r>
              <a:rPr lang="ru-RU" sz="1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МОЯ</a:t>
            </a:r>
            <a:r>
              <a:rPr lang="ru-RU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РАБОТА</a:t>
            </a:r>
            <a:r>
              <a:rPr lang="ru-RU" sz="1800" dirty="0" smtClean="0">
                <a:solidFill>
                  <a:prstClr val="black"/>
                </a:solidFill>
              </a:rPr>
              <a:t>:</a:t>
            </a:r>
          </a:p>
          <a:p>
            <a:pPr indent="0" algn="just">
              <a:buNone/>
            </a:pPr>
            <a:endParaRPr lang="ru-RU" sz="1800" b="1" u="sng" dirty="0">
              <a:solidFill>
                <a:prstClr val="black"/>
              </a:solidFill>
            </a:endParaRPr>
          </a:p>
          <a:p>
            <a:pPr indent="0" algn="just">
              <a:buNone/>
            </a:pPr>
            <a:endParaRPr lang="ru-RU" sz="1800" b="1" u="sng" dirty="0" smtClean="0">
              <a:solidFill>
                <a:prstClr val="black"/>
              </a:solidFill>
            </a:endParaRPr>
          </a:p>
          <a:p>
            <a:pPr marL="0" indent="0" algn="just">
              <a:buNone/>
            </a:pPr>
            <a:r>
              <a:rPr lang="ru-RU" sz="1800" dirty="0" smtClean="0">
                <a:solidFill>
                  <a:prstClr val="black"/>
                </a:solidFill>
              </a:rPr>
              <a:t>Отправить в </a:t>
            </a:r>
            <a:r>
              <a:rPr lang="ru-RU" sz="1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ЦЗН</a:t>
            </a:r>
            <a:r>
              <a:rPr lang="ru-RU" sz="1800" dirty="0" smtClean="0">
                <a:solidFill>
                  <a:prstClr val="black"/>
                </a:solidFill>
              </a:rPr>
              <a:t> новые отчёты </a:t>
            </a:r>
            <a:r>
              <a:rPr lang="ru-RU" sz="1800" dirty="0">
                <a:solidFill>
                  <a:prstClr val="black"/>
                </a:solidFill>
              </a:rPr>
              <a:t>о квотировании и просмотр созданных ранее </a:t>
            </a:r>
            <a:r>
              <a:rPr lang="ru-RU" sz="1800" dirty="0" smtClean="0">
                <a:solidFill>
                  <a:prstClr val="black"/>
                </a:solidFill>
              </a:rPr>
              <a:t>документов стало проще простого:</a:t>
            </a:r>
          </a:p>
          <a:p>
            <a:pPr marL="0" indent="0" algn="just"/>
            <a:endParaRPr lang="ru-RU" sz="1800" dirty="0">
              <a:solidFill>
                <a:prstClr val="black"/>
              </a:solidFill>
            </a:endParaRPr>
          </a:p>
          <a:p>
            <a:pPr marL="0" indent="0" algn="just"/>
            <a:endParaRPr lang="ru-RU" sz="1800" dirty="0" smtClean="0">
              <a:solidFill>
                <a:prstClr val="black"/>
              </a:solidFill>
            </a:endParaRPr>
          </a:p>
          <a:p>
            <a:pPr marL="0" indent="0" algn="just">
              <a:buNone/>
            </a:pPr>
            <a:r>
              <a:rPr lang="ru-RU" sz="1800" dirty="0" smtClean="0">
                <a:solidFill>
                  <a:prstClr val="black"/>
                </a:solidFill>
              </a:rPr>
              <a:t>Вы можете в один клик подать в электронном виде отчёт </a:t>
            </a:r>
            <a:r>
              <a:rPr lang="ru-RU" sz="1800" dirty="0">
                <a:solidFill>
                  <a:prstClr val="black"/>
                </a:solidFill>
              </a:rPr>
              <a:t>о кадровом составе или сообщить о </a:t>
            </a:r>
            <a:r>
              <a:rPr lang="ru-RU" sz="1800" dirty="0" smtClean="0">
                <a:solidFill>
                  <a:prstClr val="black"/>
                </a:solidFill>
              </a:rPr>
              <a:t>введении </a:t>
            </a:r>
            <a:r>
              <a:rPr lang="ru-RU" sz="1800" dirty="0">
                <a:solidFill>
                  <a:prstClr val="black"/>
                </a:solidFill>
              </a:rPr>
              <a:t>неполного рабочего времени или приостановке </a:t>
            </a:r>
            <a:r>
              <a:rPr lang="ru-RU" sz="1800" dirty="0" smtClean="0">
                <a:solidFill>
                  <a:prstClr val="black"/>
                </a:solidFill>
              </a:rPr>
              <a:t>производства:</a:t>
            </a:r>
            <a:endParaRPr lang="ru-RU" sz="1800" dirty="0">
              <a:solidFill>
                <a:prstClr val="black"/>
              </a:solidFill>
            </a:endParaRPr>
          </a:p>
          <a:p>
            <a:pPr marL="0" indent="0" algn="just"/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457200" y="274638"/>
            <a:ext cx="6275040" cy="634082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FF0000"/>
                </a:solidFill>
              </a:rPr>
              <a:t>Предоставление </a:t>
            </a:r>
            <a:r>
              <a:rPr lang="ru-RU" sz="2800" b="1" dirty="0" smtClean="0">
                <a:solidFill>
                  <a:srgbClr val="FF0000"/>
                </a:solidFill>
              </a:rPr>
              <a:t>Отчётов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661687"/>
            <a:ext cx="5400000" cy="415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3348464" y="2075450"/>
            <a:ext cx="5400000" cy="342534"/>
            <a:chOff x="3203848" y="2238555"/>
            <a:chExt cx="5400000" cy="342534"/>
          </a:xfrm>
        </p:grpSpPr>
        <p:pic>
          <p:nvPicPr>
            <p:cNvPr id="11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3848" y="2238555"/>
              <a:ext cx="5400000" cy="3425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Стрелка влево 12"/>
            <p:cNvSpPr>
              <a:spLocks noChangeAspect="1"/>
            </p:cNvSpPr>
            <p:nvPr/>
          </p:nvSpPr>
          <p:spPr>
            <a:xfrm rot="10800000">
              <a:off x="7131946" y="2276872"/>
              <a:ext cx="360000" cy="189420"/>
            </a:xfrm>
            <a:prstGeom prst="leftArrow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3348464" y="5611942"/>
            <a:ext cx="5400000" cy="689079"/>
            <a:chOff x="2483767" y="5611942"/>
            <a:chExt cx="5400000" cy="689079"/>
          </a:xfrm>
        </p:grpSpPr>
        <p:pic>
          <p:nvPicPr>
            <p:cNvPr id="12" name="Picture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3767" y="5611942"/>
              <a:ext cx="5400000" cy="6890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Стрелка влево 13"/>
            <p:cNvSpPr>
              <a:spLocks noChangeAspect="1"/>
            </p:cNvSpPr>
            <p:nvPr/>
          </p:nvSpPr>
          <p:spPr>
            <a:xfrm rot="10800000">
              <a:off x="6444209" y="5687851"/>
              <a:ext cx="360000" cy="189420"/>
            </a:xfrm>
            <a:prstGeom prst="leftArrow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8863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4293096"/>
            <a:ext cx="3773128" cy="24482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1121218"/>
            <a:ext cx="7704856" cy="10836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/>
              <a:t>Портал </a:t>
            </a:r>
            <a:r>
              <a:rPr lang="ru-RU" sz="1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МОЯ</a:t>
            </a:r>
            <a:r>
              <a:rPr lang="ru-RU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РАБОТА</a:t>
            </a:r>
            <a:r>
              <a:rPr lang="ru-RU" sz="1800" dirty="0" smtClean="0">
                <a:solidFill>
                  <a:prstClr val="black"/>
                </a:solidFill>
              </a:rPr>
              <a:t>: позволяет отправить заявление </a:t>
            </a:r>
            <a:r>
              <a:rPr lang="ru-RU" sz="1800" dirty="0">
                <a:solidFill>
                  <a:prstClr val="black"/>
                </a:solidFill>
              </a:rPr>
              <a:t>об оказании услуги информирования работодателей о положении на рынке труда</a:t>
            </a:r>
            <a:r>
              <a:rPr lang="ru-RU" sz="1800" dirty="0" smtClean="0">
                <a:solidFill>
                  <a:prstClr val="black"/>
                </a:solidFill>
              </a:rPr>
              <a:t>.</a:t>
            </a:r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457200" y="274638"/>
            <a:ext cx="6275040" cy="634082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solidFill>
                  <a:srgbClr val="FF0000"/>
                </a:solidFill>
              </a:rPr>
              <a:t>Всегда в Курсе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5" name="Объект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864" y="1844824"/>
            <a:ext cx="5400000" cy="2135915"/>
          </a:xfrm>
          <a:prstGeom prst="rect">
            <a:avLst/>
          </a:prstGeom>
        </p:spPr>
      </p:pic>
      <p:sp>
        <p:nvSpPr>
          <p:cNvPr id="17" name="Содержимое 2"/>
          <p:cNvSpPr txBox="1">
            <a:spLocks/>
          </p:cNvSpPr>
          <p:nvPr/>
        </p:nvSpPr>
        <p:spPr>
          <a:xfrm>
            <a:off x="4245632" y="4196763"/>
            <a:ext cx="4358815" cy="115212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Wingdings"/>
              <a:buNone/>
            </a:pPr>
            <a:r>
              <a:rPr lang="ru-RU" sz="1800" dirty="0" smtClean="0">
                <a:solidFill>
                  <a:prstClr val="black"/>
                </a:solidFill>
              </a:rPr>
              <a:t>Портал содержит всю необходимую информацию о </a:t>
            </a:r>
            <a:r>
              <a:rPr lang="ru-RU" sz="1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</a:t>
            </a:r>
            <a:r>
              <a:rPr lang="ru-RU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вотировании</a:t>
            </a:r>
            <a:r>
              <a:rPr lang="ru-RU" sz="1800" dirty="0" smtClean="0">
                <a:solidFill>
                  <a:prstClr val="black"/>
                </a:solidFill>
              </a:rPr>
              <a:t> рабочих мест</a:t>
            </a:r>
            <a:endParaRPr lang="ru-RU" sz="1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84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457200" y="274638"/>
            <a:ext cx="6275040" cy="634082"/>
          </a:xfrm>
          <a:prstGeom prst="rect">
            <a:avLst/>
          </a:prstGeom>
        </p:spPr>
        <p:txBody>
          <a:bodyPr vert="horz" anchor="b">
            <a:normAutofit fontScale="77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solidFill>
                  <a:srgbClr val="FF0000"/>
                </a:solidFill>
              </a:rPr>
              <a:t>Отделы Трудоустройства и Отделы Квотирования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Users\КоломацкийИИ\Desktop\Рабочая\SMM\2016.11\10\continuous-improvement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96752"/>
            <a:ext cx="2664296" cy="1998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Содержимое 7" descr="Гифка с Gifius.ru.gif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2051720" y="2563501"/>
            <a:ext cx="6048672" cy="4202650"/>
          </a:xfrm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2627784" y="1412776"/>
            <a:ext cx="5472608" cy="108012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Wingdings"/>
              <a:buNone/>
            </a:pPr>
            <a:r>
              <a:rPr lang="ru-RU" sz="1800" dirty="0" smtClean="0">
                <a:solidFill>
                  <a:prstClr val="black"/>
                </a:solidFill>
              </a:rPr>
              <a:t>Найди свой </a:t>
            </a:r>
            <a:r>
              <a:rPr lang="ru-RU" sz="1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ЦЗН</a:t>
            </a:r>
            <a:r>
              <a:rPr lang="ru-RU" sz="1800" dirty="0" smtClean="0">
                <a:solidFill>
                  <a:prstClr val="black"/>
                </a:solidFill>
              </a:rPr>
              <a:t>!</a:t>
            </a:r>
          </a:p>
          <a:p>
            <a:pPr marL="0" indent="0" algn="just">
              <a:buFont typeface="Wingdings"/>
              <a:buNone/>
            </a:pPr>
            <a:r>
              <a:rPr lang="ru-RU" sz="1800" dirty="0" smtClean="0">
                <a:solidFill>
                  <a:prstClr val="black"/>
                </a:solidFill>
              </a:rPr>
              <a:t>Все отделы Центра занятости населения города </a:t>
            </a:r>
            <a:r>
              <a:rPr lang="ru-RU" sz="1800" dirty="0">
                <a:solidFill>
                  <a:prstClr val="black"/>
                </a:solidFill>
              </a:rPr>
              <a:t>М</a:t>
            </a:r>
            <a:r>
              <a:rPr lang="ru-RU" sz="1800" dirty="0" smtClean="0">
                <a:solidFill>
                  <a:prstClr val="black"/>
                </a:solidFill>
              </a:rPr>
              <a:t>осквы на одной интерактивной карте.</a:t>
            </a:r>
            <a:endParaRPr lang="ru-RU" sz="1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843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903</TotalTime>
  <Words>274</Words>
  <Application>Microsoft Office PowerPoint</Application>
  <PresentationFormat>Экран (4:3)</PresentationFormat>
  <Paragraphs>42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Эркер</vt:lpstr>
      <vt:lpstr>Интерактивный портал  Центра занятости населения  города Москвы</vt:lpstr>
      <vt:lpstr>Поиск работы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Интерактивный портал  Центра занятости населения  города Москвы</dc:title>
  <dc:creator>User</dc:creator>
  <cp:lastModifiedBy>user</cp:lastModifiedBy>
  <cp:revision>29</cp:revision>
  <dcterms:created xsi:type="dcterms:W3CDTF">2016-11-08T09:43:42Z</dcterms:created>
  <dcterms:modified xsi:type="dcterms:W3CDTF">2016-11-15T08:49:32Z</dcterms:modified>
</cp:coreProperties>
</file>